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bin" ContentType="application/vnd.openxmlformats-officedocument.oleObject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72" r:id="rId5"/>
    <p:sldId id="273" r:id="rId6"/>
    <p:sldId id="274" r:id="rId7"/>
    <p:sldId id="261" r:id="rId8"/>
    <p:sldId id="262" r:id="rId9"/>
    <p:sldId id="282" r:id="rId10"/>
    <p:sldId id="263" r:id="rId11"/>
    <p:sldId id="283" r:id="rId12"/>
    <p:sldId id="284" r:id="rId13"/>
    <p:sldId id="275" r:id="rId14"/>
    <p:sldId id="276" r:id="rId15"/>
    <p:sldId id="266" r:id="rId16"/>
    <p:sldId id="277" r:id="rId17"/>
    <p:sldId id="278" r:id="rId18"/>
    <p:sldId id="279" r:id="rId19"/>
    <p:sldId id="280" r:id="rId20"/>
    <p:sldId id="285" r:id="rId21"/>
    <p:sldId id="287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NZ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NZ"/>
          </a:p>
        </p:txBody>
      </p:sp>
      <p:sp>
        <p:nvSpPr>
          <p:cNvPr id="8" name="Rectangle 1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74008E-2B58-41C4-BDAB-FEDD8102C963}" type="slidenum">
              <a:rPr lang="en-NZ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1"/>
            </a:gs>
            <a:gs pos="50000">
              <a:schemeClr val="tx2">
                <a:lumMod val="50000"/>
              </a:schemeClr>
            </a:gs>
            <a:gs pos="100000">
              <a:schemeClr val="tx1">
                <a:lumMod val="95000"/>
                <a:lumOff val="5000"/>
              </a:schemeClr>
            </a:gs>
          </a:gsLst>
          <a:lin ang="78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2.bin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04800" y="304800"/>
            <a:ext cx="8686800" cy="40010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NZ" sz="5400" u="sng" dirty="0" smtClean="0">
                <a:solidFill>
                  <a:srgbClr val="FFFF00"/>
                </a:solidFill>
              </a:rPr>
              <a:t>USE NEWTON’S FORMULA</a:t>
            </a:r>
          </a:p>
          <a:p>
            <a:pPr>
              <a:spcAft>
                <a:spcPts val="600"/>
              </a:spcAft>
            </a:pPr>
            <a:r>
              <a:rPr lang="en-NZ" sz="3600" dirty="0" smtClean="0">
                <a:solidFill>
                  <a:schemeClr val="bg1"/>
                </a:solidFill>
              </a:rPr>
              <a:t>We have a concave mirror of radius 60 cm.</a:t>
            </a:r>
          </a:p>
          <a:p>
            <a:pPr>
              <a:spcAft>
                <a:spcPts val="600"/>
              </a:spcAft>
            </a:pPr>
            <a:r>
              <a:rPr lang="en-NZ" sz="3600" dirty="0" smtClean="0">
                <a:solidFill>
                  <a:schemeClr val="bg1"/>
                </a:solidFill>
              </a:rPr>
              <a:t>Find the </a:t>
            </a:r>
            <a:r>
              <a:rPr lang="en-NZ" sz="3600" dirty="0" smtClean="0">
                <a:solidFill>
                  <a:srgbClr val="FFFF00"/>
                </a:solidFill>
              </a:rPr>
              <a:t>position, size</a:t>
            </a:r>
            <a:r>
              <a:rPr lang="en-NZ" sz="3600" dirty="0" smtClean="0">
                <a:solidFill>
                  <a:schemeClr val="bg1"/>
                </a:solidFill>
              </a:rPr>
              <a:t> AND the </a:t>
            </a:r>
            <a:r>
              <a:rPr lang="en-NZ" sz="3600" dirty="0" smtClean="0">
                <a:solidFill>
                  <a:srgbClr val="FFFF00"/>
                </a:solidFill>
              </a:rPr>
              <a:t>nature</a:t>
            </a:r>
            <a:r>
              <a:rPr lang="en-NZ" sz="3600" dirty="0" smtClean="0">
                <a:solidFill>
                  <a:schemeClr val="bg1"/>
                </a:solidFill>
              </a:rPr>
              <a:t> of the reflected image of a 10 cm high object when:</a:t>
            </a:r>
          </a:p>
          <a:p>
            <a:pPr marL="742950" indent="-742950">
              <a:spcAft>
                <a:spcPts val="600"/>
              </a:spcAft>
              <a:buAutoNum type="alphaLcParenR"/>
            </a:pPr>
            <a:r>
              <a:rPr lang="en-NZ" sz="3600" dirty="0" smtClean="0">
                <a:solidFill>
                  <a:schemeClr val="bg1"/>
                </a:solidFill>
              </a:rPr>
              <a:t>the object is 66 cm away from the mirror</a:t>
            </a:r>
          </a:p>
          <a:p>
            <a:pPr marL="742950" indent="-742950">
              <a:spcAft>
                <a:spcPts val="600"/>
              </a:spcAft>
              <a:buAutoNum type="alphaLcParenR"/>
            </a:pPr>
            <a:r>
              <a:rPr lang="en-NZ" sz="3600" dirty="0" smtClean="0">
                <a:solidFill>
                  <a:schemeClr val="bg1"/>
                </a:solidFill>
              </a:rPr>
              <a:t>the object is 40 cm away from the mirror</a:t>
            </a:r>
          </a:p>
        </p:txBody>
      </p:sp>
      <p:graphicFrame>
        <p:nvGraphicFramePr>
          <p:cNvPr id="1028" name="Object 4"/>
          <p:cNvGraphicFramePr>
            <a:graphicFrameLocks noChangeAspect="1"/>
          </p:cNvGraphicFramePr>
          <p:nvPr/>
        </p:nvGraphicFramePr>
        <p:xfrm>
          <a:off x="457200" y="4648200"/>
          <a:ext cx="3581400" cy="1020453"/>
        </p:xfrm>
        <a:graphic>
          <a:graphicData uri="http://schemas.openxmlformats.org/presentationml/2006/ole">
            <p:oleObj spid="_x0000_s1028" name="Equation" r:id="rId3" imgW="622080" imgH="241200" progId="Equation.3">
              <p:embed/>
            </p:oleObj>
          </a:graphicData>
        </a:graphic>
      </p:graphicFrame>
      <p:graphicFrame>
        <p:nvGraphicFramePr>
          <p:cNvPr id="1029" name="Object 6"/>
          <p:cNvGraphicFramePr>
            <a:graphicFrameLocks noChangeAspect="1"/>
          </p:cNvGraphicFramePr>
          <p:nvPr/>
        </p:nvGraphicFramePr>
        <p:xfrm>
          <a:off x="4495800" y="4648200"/>
          <a:ext cx="4124827" cy="1676400"/>
        </p:xfrm>
        <a:graphic>
          <a:graphicData uri="http://schemas.openxmlformats.org/presentationml/2006/ole">
            <p:oleObj spid="_x0000_s1029" name="Equation" r:id="rId4" imgW="1104840" imgH="4316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3051" y="0"/>
            <a:ext cx="863234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ens-a2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000" y="0"/>
            <a:ext cx="6858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81000" y="228600"/>
            <a:ext cx="7239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4400" dirty="0" smtClean="0">
                <a:solidFill>
                  <a:schemeClr val="bg1"/>
                </a:solidFill>
              </a:rPr>
              <a:t>Convex (converging)</a:t>
            </a:r>
            <a:endParaRPr lang="en-NZ" sz="4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magnifying-glass5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" y="152400"/>
            <a:ext cx="4444647" cy="65532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715000" y="914400"/>
            <a:ext cx="2971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4800" dirty="0" smtClean="0">
                <a:latin typeface="Comic Sans MS" pitchFamily="66" charset="0"/>
              </a:rPr>
              <a:t>Concave?</a:t>
            </a:r>
          </a:p>
          <a:p>
            <a:r>
              <a:rPr lang="en-NZ" sz="4800" dirty="0" smtClean="0">
                <a:latin typeface="Comic Sans MS" pitchFamily="66" charset="0"/>
              </a:rPr>
              <a:t>Convex?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81000" y="466665"/>
            <a:ext cx="8458200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NZ" sz="5400" dirty="0" smtClean="0">
                <a:solidFill>
                  <a:schemeClr val="bg1"/>
                </a:solidFill>
              </a:rPr>
              <a:t>Be careful with the names!</a:t>
            </a:r>
          </a:p>
          <a:p>
            <a:pPr>
              <a:spcAft>
                <a:spcPts val="600"/>
              </a:spcAft>
            </a:pPr>
            <a:endParaRPr lang="en-NZ" sz="3600" dirty="0" smtClean="0">
              <a:solidFill>
                <a:schemeClr val="bg1"/>
              </a:solidFill>
            </a:endParaRPr>
          </a:p>
          <a:p>
            <a:pPr>
              <a:spcAft>
                <a:spcPts val="600"/>
              </a:spcAft>
            </a:pPr>
            <a:r>
              <a:rPr lang="en-NZ" sz="4400" dirty="0" smtClean="0">
                <a:solidFill>
                  <a:schemeClr val="bg1"/>
                </a:solidFill>
              </a:rPr>
              <a:t>Concave Mirror = Converging Mirror</a:t>
            </a:r>
          </a:p>
          <a:p>
            <a:pPr>
              <a:spcAft>
                <a:spcPts val="600"/>
              </a:spcAft>
            </a:pPr>
            <a:r>
              <a:rPr lang="en-NZ" sz="4400" dirty="0" smtClean="0">
                <a:solidFill>
                  <a:schemeClr val="bg1"/>
                </a:solidFill>
              </a:rPr>
              <a:t>Convex Mirror = Diverging Mirror</a:t>
            </a:r>
          </a:p>
          <a:p>
            <a:pPr>
              <a:spcAft>
                <a:spcPts val="600"/>
              </a:spcAft>
            </a:pPr>
            <a:endParaRPr lang="en-NZ" sz="4400" dirty="0" smtClean="0">
              <a:solidFill>
                <a:schemeClr val="bg1"/>
              </a:solidFill>
            </a:endParaRPr>
          </a:p>
          <a:p>
            <a:pPr>
              <a:spcAft>
                <a:spcPts val="600"/>
              </a:spcAft>
            </a:pPr>
            <a:r>
              <a:rPr lang="en-NZ" sz="4400" dirty="0" smtClean="0">
                <a:solidFill>
                  <a:schemeClr val="bg1"/>
                </a:solidFill>
              </a:rPr>
              <a:t>Concave Lens = Diverging Lens</a:t>
            </a:r>
          </a:p>
          <a:p>
            <a:pPr>
              <a:spcAft>
                <a:spcPts val="600"/>
              </a:spcAft>
            </a:pPr>
            <a:r>
              <a:rPr lang="en-NZ" sz="4400" dirty="0" smtClean="0">
                <a:solidFill>
                  <a:schemeClr val="bg1"/>
                </a:solidFill>
              </a:rPr>
              <a:t>Convex Lens = Converging Lens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04800" y="466665"/>
            <a:ext cx="8686800" cy="45550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NZ" sz="5400" dirty="0" smtClean="0">
                <a:solidFill>
                  <a:schemeClr val="bg1"/>
                </a:solidFill>
              </a:rPr>
              <a:t>Ray diagram for lenses</a:t>
            </a:r>
          </a:p>
          <a:p>
            <a:pPr>
              <a:spcAft>
                <a:spcPts val="600"/>
              </a:spcAft>
            </a:pPr>
            <a:endParaRPr lang="en-NZ" sz="3600" dirty="0" smtClean="0">
              <a:solidFill>
                <a:schemeClr val="bg1"/>
              </a:solidFill>
            </a:endParaRPr>
          </a:p>
          <a:p>
            <a:pPr marL="742950" indent="-742950">
              <a:spcAft>
                <a:spcPts val="600"/>
              </a:spcAft>
              <a:buAutoNum type="arabicPeriod"/>
            </a:pPr>
            <a:r>
              <a:rPr lang="en-NZ" sz="3600" dirty="0" smtClean="0">
                <a:solidFill>
                  <a:schemeClr val="bg1"/>
                </a:solidFill>
              </a:rPr>
              <a:t>Draw a horizontal ray from the top of the object</a:t>
            </a:r>
          </a:p>
          <a:p>
            <a:pPr marL="742950" indent="-742950">
              <a:spcAft>
                <a:spcPts val="600"/>
              </a:spcAft>
              <a:buAutoNum type="arabicPeriod"/>
            </a:pPr>
            <a:r>
              <a:rPr lang="en-NZ" sz="3600" dirty="0" smtClean="0">
                <a:solidFill>
                  <a:schemeClr val="bg1"/>
                </a:solidFill>
              </a:rPr>
              <a:t>Draw a ray going straight through the pole from the top of the object</a:t>
            </a:r>
          </a:p>
          <a:p>
            <a:pPr marL="742950" indent="-742950">
              <a:spcAft>
                <a:spcPts val="600"/>
              </a:spcAft>
              <a:buAutoNum type="arabicPeriod"/>
            </a:pPr>
            <a:r>
              <a:rPr lang="en-NZ" sz="3600" dirty="0" smtClean="0">
                <a:solidFill>
                  <a:schemeClr val="bg1"/>
                </a:solidFill>
              </a:rPr>
              <a:t>Find the intersection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1000" y="457200"/>
            <a:ext cx="8229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4800" b="1" dirty="0" smtClean="0"/>
              <a:t>Concave Lens,   </a:t>
            </a:r>
            <a:r>
              <a:rPr lang="en-NZ" sz="4800" b="1" i="1" dirty="0" smtClean="0"/>
              <a:t>f</a:t>
            </a:r>
            <a:r>
              <a:rPr lang="en-NZ" sz="4800" b="1" dirty="0" smtClean="0"/>
              <a:t> = 40,   </a:t>
            </a:r>
            <a:r>
              <a:rPr lang="en-NZ" sz="4800" b="1" i="1" dirty="0" smtClean="0"/>
              <a:t>d</a:t>
            </a:r>
            <a:r>
              <a:rPr lang="en-NZ" sz="4800" b="1" i="1" baseline="-25000" dirty="0" smtClean="0"/>
              <a:t>o</a:t>
            </a:r>
            <a:r>
              <a:rPr lang="en-NZ" sz="4800" b="1" dirty="0" smtClean="0"/>
              <a:t> = 60</a:t>
            </a:r>
            <a:endParaRPr lang="en-NZ" sz="4800" b="1" dirty="0"/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1752600"/>
            <a:ext cx="815278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1000" y="457200"/>
            <a:ext cx="8229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4800" b="1" dirty="0" smtClean="0"/>
              <a:t>Concave Lens,   </a:t>
            </a:r>
            <a:r>
              <a:rPr lang="en-NZ" sz="4800" b="1" i="1" dirty="0" smtClean="0"/>
              <a:t>f</a:t>
            </a:r>
            <a:r>
              <a:rPr lang="en-NZ" sz="4800" b="1" dirty="0" smtClean="0"/>
              <a:t> = 40,   </a:t>
            </a:r>
            <a:r>
              <a:rPr lang="en-NZ" sz="4800" b="1" i="1" dirty="0" smtClean="0"/>
              <a:t>d</a:t>
            </a:r>
            <a:r>
              <a:rPr lang="en-NZ" sz="4800" b="1" i="1" baseline="-25000" dirty="0" smtClean="0"/>
              <a:t>o</a:t>
            </a:r>
            <a:r>
              <a:rPr lang="en-NZ" sz="4800" b="1" dirty="0" smtClean="0"/>
              <a:t> = 30</a:t>
            </a:r>
            <a:endParaRPr lang="en-NZ" sz="4800" b="1" dirty="0"/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4923" y="1828800"/>
            <a:ext cx="8574277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1000" y="457200"/>
            <a:ext cx="8229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4800" b="1" dirty="0" smtClean="0"/>
              <a:t>Convex Lens,   </a:t>
            </a:r>
            <a:r>
              <a:rPr lang="en-NZ" sz="4800" b="1" i="1" dirty="0" smtClean="0"/>
              <a:t>f</a:t>
            </a:r>
            <a:r>
              <a:rPr lang="en-NZ" sz="4800" b="1" dirty="0" smtClean="0"/>
              <a:t> = 40,   </a:t>
            </a:r>
            <a:r>
              <a:rPr lang="en-NZ" sz="4800" b="1" i="1" dirty="0" smtClean="0"/>
              <a:t>d</a:t>
            </a:r>
            <a:r>
              <a:rPr lang="en-NZ" sz="4800" b="1" i="1" baseline="-25000" dirty="0" smtClean="0"/>
              <a:t>o</a:t>
            </a:r>
            <a:r>
              <a:rPr lang="en-NZ" sz="4800" b="1" dirty="0" smtClean="0"/>
              <a:t> = 60</a:t>
            </a:r>
            <a:endParaRPr lang="en-NZ" sz="4800" b="1" dirty="0"/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1507447"/>
            <a:ext cx="7924800" cy="50457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66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0" y="1524000"/>
            <a:ext cx="32766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1000" y="457200"/>
            <a:ext cx="8229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4800" b="1" dirty="0" smtClean="0"/>
              <a:t>Convex Lens,   </a:t>
            </a:r>
            <a:r>
              <a:rPr lang="en-NZ" sz="4800" b="1" i="1" dirty="0" smtClean="0"/>
              <a:t>f</a:t>
            </a:r>
            <a:r>
              <a:rPr lang="en-NZ" sz="4800" b="1" dirty="0" smtClean="0"/>
              <a:t> = 40,   </a:t>
            </a:r>
            <a:r>
              <a:rPr lang="en-NZ" sz="4800" b="1" i="1" dirty="0" smtClean="0"/>
              <a:t>d</a:t>
            </a:r>
            <a:r>
              <a:rPr lang="en-NZ" sz="4800" b="1" i="1" baseline="-25000" dirty="0" smtClean="0"/>
              <a:t>o</a:t>
            </a:r>
            <a:r>
              <a:rPr lang="en-NZ" sz="4800" b="1" dirty="0" smtClean="0"/>
              <a:t> = 30</a:t>
            </a:r>
            <a:endParaRPr lang="en-NZ" sz="4800" b="1" dirty="0"/>
          </a:p>
        </p:txBody>
      </p:sp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0999" y="1524000"/>
            <a:ext cx="8382001" cy="5215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76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0" y="1600200"/>
            <a:ext cx="30480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7652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38200" y="1524000"/>
            <a:ext cx="4419600" cy="37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33400" y="152400"/>
            <a:ext cx="8001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7200" dirty="0" smtClean="0">
                <a:solidFill>
                  <a:schemeClr val="bg1"/>
                </a:solidFill>
              </a:rPr>
              <a:t>Lenses</a:t>
            </a:r>
            <a:endParaRPr lang="en-NZ" sz="7200" dirty="0">
              <a:solidFill>
                <a:schemeClr val="bg1"/>
              </a:solidFill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304800" y="1525694"/>
          <a:ext cx="8610600" cy="495130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70200"/>
                <a:gridCol w="2870200"/>
                <a:gridCol w="2870200"/>
              </a:tblGrid>
              <a:tr h="1515533">
                <a:tc>
                  <a:txBody>
                    <a:bodyPr/>
                    <a:lstStyle/>
                    <a:p>
                      <a:pPr algn="ctr"/>
                      <a:r>
                        <a:rPr lang="en-NZ" sz="4000" dirty="0" smtClean="0">
                          <a:solidFill>
                            <a:schemeClr val="tx1"/>
                          </a:solidFill>
                        </a:rPr>
                        <a:t>Placement</a:t>
                      </a:r>
                      <a:r>
                        <a:rPr lang="en-NZ" sz="4000" baseline="0" dirty="0" smtClean="0">
                          <a:solidFill>
                            <a:schemeClr val="tx1"/>
                          </a:solidFill>
                        </a:rPr>
                        <a:t> of object</a:t>
                      </a:r>
                      <a:endParaRPr lang="en-NZ" sz="4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4000" dirty="0" smtClean="0">
                          <a:solidFill>
                            <a:schemeClr val="tx1"/>
                          </a:solidFill>
                        </a:rPr>
                        <a:t>Concave</a:t>
                      </a:r>
                    </a:p>
                    <a:p>
                      <a:pPr algn="ctr"/>
                      <a:r>
                        <a:rPr lang="en-NZ" sz="4000" dirty="0" smtClean="0">
                          <a:solidFill>
                            <a:schemeClr val="tx1"/>
                          </a:solidFill>
                        </a:rPr>
                        <a:t>(diverging)</a:t>
                      </a:r>
                      <a:endParaRPr lang="en-NZ" sz="4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4000" dirty="0" smtClean="0">
                          <a:solidFill>
                            <a:schemeClr val="tx1"/>
                          </a:solidFill>
                        </a:rPr>
                        <a:t>Convex</a:t>
                      </a:r>
                    </a:p>
                    <a:p>
                      <a:pPr algn="ctr"/>
                      <a:r>
                        <a:rPr lang="en-NZ" sz="4000" dirty="0" smtClean="0">
                          <a:solidFill>
                            <a:schemeClr val="tx1"/>
                          </a:solidFill>
                        </a:rPr>
                        <a:t>(converging)</a:t>
                      </a:r>
                      <a:endParaRPr lang="en-NZ" sz="4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515533">
                <a:tc>
                  <a:txBody>
                    <a:bodyPr/>
                    <a:lstStyle/>
                    <a:p>
                      <a:pPr algn="ctr"/>
                      <a:r>
                        <a:rPr lang="en-NZ" sz="4000" dirty="0" smtClean="0">
                          <a:solidFill>
                            <a:schemeClr val="tx1"/>
                          </a:solidFill>
                        </a:rPr>
                        <a:t>Inside the focus</a:t>
                      </a:r>
                      <a:endParaRPr lang="en-NZ" sz="4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NZ" sz="4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NZ" sz="4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515533">
                <a:tc>
                  <a:txBody>
                    <a:bodyPr/>
                    <a:lstStyle/>
                    <a:p>
                      <a:pPr algn="ctr"/>
                      <a:r>
                        <a:rPr lang="en-NZ" sz="4000" dirty="0" smtClean="0">
                          <a:solidFill>
                            <a:schemeClr val="tx1"/>
                          </a:solidFill>
                        </a:rPr>
                        <a:t>Outside</a:t>
                      </a:r>
                      <a:r>
                        <a:rPr lang="en-NZ" sz="4000" baseline="0" dirty="0" smtClean="0">
                          <a:solidFill>
                            <a:schemeClr val="tx1"/>
                          </a:solidFill>
                        </a:rPr>
                        <a:t> (behind) the focus</a:t>
                      </a:r>
                      <a:endParaRPr lang="en-NZ" sz="4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NZ" sz="40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NZ" sz="4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3276600" y="3124200"/>
            <a:ext cx="26670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2800" b="1" dirty="0" smtClean="0"/>
              <a:t>Upright</a:t>
            </a:r>
          </a:p>
          <a:p>
            <a:pPr algn="ctr"/>
            <a:r>
              <a:rPr lang="en-NZ" sz="2800" b="1" dirty="0" smtClean="0"/>
              <a:t>Virtual</a:t>
            </a:r>
          </a:p>
          <a:p>
            <a:pPr algn="ctr"/>
            <a:r>
              <a:rPr lang="en-NZ" sz="2800" b="1" dirty="0" smtClean="0"/>
              <a:t>Diminished</a:t>
            </a:r>
            <a:endParaRPr lang="en-NZ" sz="28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6172200" y="3124200"/>
            <a:ext cx="26670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2800" b="1" dirty="0" smtClean="0"/>
              <a:t>Upright</a:t>
            </a:r>
          </a:p>
          <a:p>
            <a:pPr algn="ctr"/>
            <a:r>
              <a:rPr lang="en-NZ" sz="2800" b="1" dirty="0" smtClean="0"/>
              <a:t>Virtual</a:t>
            </a:r>
          </a:p>
          <a:p>
            <a:pPr algn="ctr"/>
            <a:r>
              <a:rPr lang="en-NZ" sz="2800" b="1" dirty="0" smtClean="0"/>
              <a:t>Enlarged</a:t>
            </a:r>
            <a:endParaRPr lang="en-NZ" sz="28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3276600" y="4800600"/>
            <a:ext cx="26670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2800" b="1" dirty="0" smtClean="0"/>
              <a:t>Upright</a:t>
            </a:r>
          </a:p>
          <a:p>
            <a:pPr algn="ctr"/>
            <a:r>
              <a:rPr lang="en-NZ" sz="2800" b="1" dirty="0" smtClean="0"/>
              <a:t>Virtual</a:t>
            </a:r>
          </a:p>
          <a:p>
            <a:pPr algn="ctr"/>
            <a:r>
              <a:rPr lang="en-NZ" sz="2800" b="1" dirty="0" smtClean="0"/>
              <a:t>Diminished</a:t>
            </a:r>
            <a:endParaRPr lang="en-NZ" sz="28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6172200" y="4787205"/>
            <a:ext cx="26670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2800" b="1" dirty="0" smtClean="0"/>
              <a:t>Inverted</a:t>
            </a:r>
          </a:p>
          <a:p>
            <a:pPr algn="ctr"/>
            <a:r>
              <a:rPr lang="en-NZ" sz="2800" b="1" dirty="0" smtClean="0"/>
              <a:t>Real</a:t>
            </a:r>
          </a:p>
          <a:p>
            <a:pPr algn="ctr"/>
            <a:r>
              <a:rPr lang="en-NZ" sz="2800" b="1" dirty="0" smtClean="0"/>
              <a:t>Enlarged</a:t>
            </a:r>
            <a:endParaRPr lang="en-NZ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14282" y="687529"/>
            <a:ext cx="8786874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indent="-742950">
              <a:lnSpc>
                <a:spcPct val="150000"/>
              </a:lnSpc>
            </a:pPr>
            <a:r>
              <a:rPr lang="en-NZ" sz="4000" u="sng" dirty="0" smtClean="0">
                <a:solidFill>
                  <a:schemeClr val="bg1"/>
                </a:solidFill>
              </a:rPr>
              <a:t>Finish these by this Thursday</a:t>
            </a:r>
          </a:p>
          <a:p>
            <a:pPr marL="742950" indent="-742950">
              <a:lnSpc>
                <a:spcPct val="150000"/>
              </a:lnSpc>
              <a:buFont typeface="+mj-lt"/>
              <a:buAutoNum type="arabicPeriod"/>
            </a:pPr>
            <a:r>
              <a:rPr lang="en-NZ" sz="4000" dirty="0" smtClean="0">
                <a:solidFill>
                  <a:schemeClr val="bg1"/>
                </a:solidFill>
              </a:rPr>
              <a:t>Homework Booklet Worksheet TWO</a:t>
            </a:r>
          </a:p>
          <a:p>
            <a:pPr marL="742950" indent="-742950">
              <a:lnSpc>
                <a:spcPct val="150000"/>
              </a:lnSpc>
              <a:buFont typeface="+mj-lt"/>
              <a:buAutoNum type="arabicPeriod"/>
            </a:pPr>
            <a:r>
              <a:rPr lang="en-NZ" sz="4000" dirty="0" smtClean="0">
                <a:solidFill>
                  <a:schemeClr val="bg1"/>
                </a:solidFill>
              </a:rPr>
              <a:t>NCEA 2004 &amp; 2005</a:t>
            </a:r>
          </a:p>
          <a:p>
            <a:pPr marL="742950" indent="-742950">
              <a:lnSpc>
                <a:spcPct val="150000"/>
              </a:lnSpc>
              <a:buFont typeface="+mj-lt"/>
              <a:buAutoNum type="arabicPeriod"/>
            </a:pPr>
            <a:r>
              <a:rPr lang="en-NZ" sz="4000" dirty="0" smtClean="0">
                <a:solidFill>
                  <a:schemeClr val="bg1"/>
                </a:solidFill>
              </a:rPr>
              <a:t>NCEA 2008</a:t>
            </a:r>
          </a:p>
          <a:p>
            <a:pPr marL="742950" indent="-742950">
              <a:lnSpc>
                <a:spcPct val="150000"/>
              </a:lnSpc>
              <a:buFont typeface="+mj-lt"/>
              <a:buAutoNum type="arabicPeriod"/>
            </a:pPr>
            <a:r>
              <a:rPr lang="en-NZ" sz="4000" dirty="0" smtClean="0">
                <a:solidFill>
                  <a:schemeClr val="bg1"/>
                </a:solidFill>
              </a:rPr>
              <a:t>Activity 5B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14282" y="687529"/>
            <a:ext cx="878687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indent="-742950">
              <a:lnSpc>
                <a:spcPct val="150000"/>
              </a:lnSpc>
            </a:pPr>
            <a:r>
              <a:rPr lang="en-NZ" sz="4000" u="sng" dirty="0" smtClean="0">
                <a:solidFill>
                  <a:schemeClr val="bg1"/>
                </a:solidFill>
              </a:rPr>
              <a:t>Finish these by Tuesday next week</a:t>
            </a:r>
          </a:p>
          <a:p>
            <a:pPr marL="742950" indent="-742950">
              <a:lnSpc>
                <a:spcPct val="150000"/>
              </a:lnSpc>
              <a:buFont typeface="+mj-lt"/>
              <a:buAutoNum type="arabicPeriod"/>
            </a:pPr>
            <a:r>
              <a:rPr lang="en-NZ" sz="4000" dirty="0" smtClean="0">
                <a:solidFill>
                  <a:schemeClr val="bg1"/>
                </a:solidFill>
              </a:rPr>
              <a:t>Homework Booklet Worksheet THREE</a:t>
            </a:r>
          </a:p>
          <a:p>
            <a:pPr marL="742950" indent="-742950">
              <a:lnSpc>
                <a:spcPct val="150000"/>
              </a:lnSpc>
              <a:buFont typeface="+mj-lt"/>
              <a:buAutoNum type="arabicPeriod"/>
            </a:pPr>
            <a:r>
              <a:rPr lang="en-NZ" sz="4000" smtClean="0">
                <a:solidFill>
                  <a:schemeClr val="bg1"/>
                </a:solidFill>
              </a:rPr>
              <a:t>Activity 6D</a:t>
            </a:r>
            <a:endParaRPr lang="en-NZ" sz="4000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76200" y="262890"/>
            <a:ext cx="8915400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800"/>
              </a:spcAft>
            </a:pPr>
            <a:r>
              <a:rPr lang="en-NZ" sz="3600" b="1" u="sng" dirty="0" smtClean="0">
                <a:solidFill>
                  <a:schemeClr val="bg1"/>
                </a:solidFill>
              </a:rPr>
              <a:t>By now you should have completed:</a:t>
            </a:r>
          </a:p>
          <a:p>
            <a:pPr marL="742950" indent="-742950">
              <a:spcAft>
                <a:spcPts val="1800"/>
              </a:spcAft>
              <a:buFont typeface="+mj-lt"/>
              <a:buAutoNum type="arabicPeriod"/>
            </a:pPr>
            <a:r>
              <a:rPr lang="en-NZ" sz="3600" dirty="0" smtClean="0">
                <a:solidFill>
                  <a:schemeClr val="bg1"/>
                </a:solidFill>
              </a:rPr>
              <a:t>Booklet Worksheets ONE, TWO and THREE</a:t>
            </a:r>
          </a:p>
          <a:p>
            <a:pPr marL="742950" indent="-742950">
              <a:spcAft>
                <a:spcPts val="1800"/>
              </a:spcAft>
              <a:buFont typeface="+mj-lt"/>
              <a:buAutoNum type="arabicPeriod"/>
            </a:pPr>
            <a:r>
              <a:rPr lang="en-NZ" sz="3600" dirty="0" smtClean="0">
                <a:solidFill>
                  <a:schemeClr val="bg1"/>
                </a:solidFill>
              </a:rPr>
              <a:t>NCEA 2004, 2005, 2008 (Mirrors Questions)</a:t>
            </a:r>
          </a:p>
          <a:p>
            <a:pPr marL="742950" indent="-742950">
              <a:spcAft>
                <a:spcPts val="1800"/>
              </a:spcAft>
              <a:buFont typeface="+mj-lt"/>
              <a:buAutoNum type="arabicPeriod"/>
            </a:pPr>
            <a:r>
              <a:rPr lang="en-NZ" sz="3600" dirty="0" smtClean="0">
                <a:solidFill>
                  <a:schemeClr val="bg1"/>
                </a:solidFill>
              </a:rPr>
              <a:t>Activity 5B and 6D from the text book</a:t>
            </a:r>
          </a:p>
          <a:p>
            <a:pPr>
              <a:spcAft>
                <a:spcPts val="1800"/>
              </a:spcAft>
            </a:pPr>
            <a:r>
              <a:rPr lang="en-NZ" sz="3600" b="1" u="sng" dirty="0" smtClean="0">
                <a:solidFill>
                  <a:schemeClr val="bg1"/>
                </a:solidFill>
              </a:rPr>
              <a:t>Do these now:</a:t>
            </a:r>
          </a:p>
          <a:p>
            <a:pPr marL="742950" indent="-742950">
              <a:spcAft>
                <a:spcPts val="1800"/>
              </a:spcAft>
              <a:buFont typeface="+mj-lt"/>
              <a:buAutoNum type="arabicPeriod"/>
            </a:pPr>
            <a:r>
              <a:rPr lang="en-NZ" sz="3600" dirty="0" smtClean="0">
                <a:solidFill>
                  <a:schemeClr val="bg1"/>
                </a:solidFill>
              </a:rPr>
              <a:t>Booklet Worksheets FOUR, FIVE and SIX</a:t>
            </a:r>
          </a:p>
          <a:p>
            <a:pPr marL="742950" indent="-742950">
              <a:spcAft>
                <a:spcPts val="1800"/>
              </a:spcAft>
              <a:buFont typeface="+mj-lt"/>
              <a:buAutoNum type="arabicPeriod"/>
            </a:pPr>
            <a:r>
              <a:rPr lang="en-NZ" sz="3600" dirty="0" smtClean="0">
                <a:solidFill>
                  <a:schemeClr val="bg1"/>
                </a:solidFill>
              </a:rPr>
              <a:t>NCEA 2004, 2006, 2007 (Lenses Questions)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52600" y="457200"/>
            <a:ext cx="5867400" cy="58295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71600" y="62660"/>
            <a:ext cx="6477000" cy="67953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66800" y="0"/>
            <a:ext cx="6981463" cy="670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442393"/>
            <a:ext cx="8632556" cy="60346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0"/>
            <a:ext cx="869898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lens-b2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000" y="0"/>
            <a:ext cx="6858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81000" y="228600"/>
            <a:ext cx="7239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4400" dirty="0" smtClean="0">
                <a:solidFill>
                  <a:schemeClr val="bg1"/>
                </a:solidFill>
              </a:rPr>
              <a:t>Concave (diverging)</a:t>
            </a:r>
            <a:endParaRPr lang="en-NZ" sz="4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</TotalTime>
  <Words>275</Words>
  <Application>Microsoft Office PowerPoint</Application>
  <PresentationFormat>On-screen Show (4:3)</PresentationFormat>
  <Paragraphs>60</Paragraphs>
  <Slides>21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3" baseType="lpstr">
      <vt:lpstr>Office Theme</vt:lpstr>
      <vt:lpstr>Equation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/>
  <cp:lastModifiedBy>Ministry of Education</cp:lastModifiedBy>
  <cp:revision>41</cp:revision>
  <dcterms:created xsi:type="dcterms:W3CDTF">2006-08-16T00:00:00Z</dcterms:created>
  <dcterms:modified xsi:type="dcterms:W3CDTF">2012-03-26T21:31:01Z</dcterms:modified>
</cp:coreProperties>
</file>